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3"/>
  </p:notesMasterIdLst>
  <p:sldIdLst>
    <p:sldId id="256" r:id="rId2"/>
    <p:sldId id="277" r:id="rId3"/>
    <p:sldId id="279" r:id="rId4"/>
    <p:sldId id="310" r:id="rId5"/>
    <p:sldId id="280" r:id="rId6"/>
    <p:sldId id="282" r:id="rId7"/>
    <p:sldId id="281" r:id="rId8"/>
    <p:sldId id="257" r:id="rId9"/>
    <p:sldId id="283" r:id="rId10"/>
    <p:sldId id="308" r:id="rId11"/>
    <p:sldId id="284" r:id="rId12"/>
    <p:sldId id="305" r:id="rId13"/>
    <p:sldId id="306" r:id="rId14"/>
    <p:sldId id="307" r:id="rId15"/>
    <p:sldId id="309" r:id="rId16"/>
    <p:sldId id="285" r:id="rId17"/>
    <p:sldId id="290" r:id="rId18"/>
    <p:sldId id="295" r:id="rId19"/>
    <p:sldId id="296" r:id="rId20"/>
    <p:sldId id="297" r:id="rId21"/>
    <p:sldId id="294" r:id="rId22"/>
    <p:sldId id="298" r:id="rId23"/>
    <p:sldId id="299" r:id="rId24"/>
    <p:sldId id="301" r:id="rId25"/>
    <p:sldId id="302" r:id="rId26"/>
    <p:sldId id="304" r:id="rId27"/>
    <p:sldId id="311" r:id="rId28"/>
    <p:sldId id="289" r:id="rId29"/>
    <p:sldId id="303" r:id="rId30"/>
    <p:sldId id="266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65" autoAdjust="0"/>
  </p:normalViewPr>
  <p:slideViewPr>
    <p:cSldViewPr snapToGrid="0">
      <p:cViewPr varScale="1">
        <p:scale>
          <a:sx n="51" d="100"/>
          <a:sy n="51" d="100"/>
        </p:scale>
        <p:origin x="1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PICKNAME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GANGGANG (algae)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  <a:p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Tumbuhan</a:t>
            </a:r>
            <a:r>
              <a:rPr lang="en-US" dirty="0"/>
              <a:t> dan algae yang </a:t>
            </a:r>
            <a:r>
              <a:rPr lang="en-US" dirty="0" err="1"/>
              <a:t>tumbuh</a:t>
            </a:r>
            <a:r>
              <a:rPr lang="en-US" dirty="0"/>
              <a:t> di mangrove.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Utama - Hewn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Utama -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yang </a:t>
            </a:r>
            <a:r>
              <a:rPr lang="en-US" dirty="0" err="1"/>
              <a:t>ditemukkan</a:t>
            </a:r>
            <a:r>
              <a:rPr lang="en-US" dirty="0"/>
              <a:t> di mangrove. </a:t>
            </a:r>
            <a:r>
              <a:rPr lang="en-US" dirty="0" err="1"/>
              <a:t>Herbivora</a:t>
            </a:r>
            <a:endParaRPr lang="en-US" dirty="0"/>
          </a:p>
          <a:p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 - </a:t>
            </a:r>
            <a:r>
              <a:rPr lang="en-US" dirty="0" err="1"/>
              <a:t>Karnivora</a:t>
            </a:r>
            <a:r>
              <a:rPr lang="en-US" dirty="0"/>
              <a:t>. </a:t>
            </a:r>
            <a:r>
              <a:rPr lang="en-US" dirty="0" err="1"/>
              <a:t>Ikan</a:t>
            </a:r>
            <a:r>
              <a:rPr lang="en-US" dirty="0"/>
              <a:t> yang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r>
              <a:rPr lang="en-US" dirty="0" err="1"/>
              <a:t>Tersier</a:t>
            </a:r>
            <a:r>
              <a:rPr lang="en-US" dirty="0"/>
              <a:t> - Kita. Kita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ikannya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9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3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bagain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yang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dihancur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2022 maybe exactly two years ago</a:t>
            </a:r>
          </a:p>
          <a:p>
            <a:r>
              <a:rPr lang="en-US" dirty="0"/>
              <a:t>Didn’t know where I was going to be</a:t>
            </a:r>
          </a:p>
          <a:p>
            <a:r>
              <a:rPr lang="en-US" dirty="0"/>
              <a:t>Read this article, was interested in the </a:t>
            </a:r>
            <a:r>
              <a:rPr lang="en-US" dirty="0" err="1"/>
              <a:t>upaya</a:t>
            </a:r>
            <a:endParaRPr lang="en-US" dirty="0"/>
          </a:p>
          <a:p>
            <a:r>
              <a:rPr lang="en-US" dirty="0"/>
              <a:t>Found blue forests, asked</a:t>
            </a:r>
          </a:p>
          <a:p>
            <a:r>
              <a:rPr lang="en-US" dirty="0"/>
              <a:t>Inspired me to come to IN, learn Indonesian, study mangroves, and come here</a:t>
            </a:r>
          </a:p>
          <a:p>
            <a:r>
              <a:rPr lang="en-US" dirty="0"/>
              <a:t>Your efforts make a difference. In fish’s lives, in your </a:t>
            </a:r>
            <a:r>
              <a:rPr lang="en-US" dirty="0" err="1"/>
              <a:t>childrens</a:t>
            </a:r>
            <a:r>
              <a:rPr lang="en-US" dirty="0"/>
              <a:t> lives, in my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Indonesia memiliki luas hutan mangrove tertinggi di dunia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dara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situ.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keanekaragaman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Kasih </a:t>
            </a:r>
            <a:r>
              <a:rPr lang="en-US" dirty="0" err="1"/>
              <a:t>makakan</a:t>
            </a:r>
            <a:r>
              <a:rPr lang="en-US" dirty="0"/>
              <a:t> – </a:t>
            </a:r>
            <a:r>
              <a:rPr lang="en-US" dirty="0" err="1"/>
              <a:t>banyak</a:t>
            </a:r>
            <a:r>
              <a:rPr lang="en-US" dirty="0"/>
              <a:t> GANGGANG (algae) dan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Ikan</a:t>
            </a:r>
            <a:r>
              <a:rPr lang="en-US" dirty="0"/>
              <a:t> juga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santai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mangrove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/>
              <a:t>#2 good</a:t>
            </a:r>
          </a:p>
          <a:p>
            <a:r>
              <a:rPr lang="en-US" dirty="0"/>
              <a:t>HOW TF ARE WE SPELLING POPLASI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gopro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air.</a:t>
            </a:r>
          </a:p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jam. Setelah </a:t>
            </a:r>
            <a:r>
              <a:rPr lang="en-US" dirty="0" err="1"/>
              <a:t>kameranya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kami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dihancur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BAPAK DAN IBU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menenam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huntannya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</a:t>
            </a:r>
            <a:r>
              <a:rPr lang="en-US" dirty="0" err="1"/>
              <a:t>spesies</a:t>
            </a:r>
            <a:endParaRPr lang="en-US" dirty="0"/>
          </a:p>
          <a:p>
            <a:r>
              <a:rPr lang="en-US" dirty="0"/>
              <a:t>Banyak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ditemukan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PALING SUKA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0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4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microsoft.com/office/2007/relationships/hdphoto" Target="../media/hdphoto5.wdp"/><Relationship Id="rId19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8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image" Target="../media/image41.png"/><Relationship Id="rId21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6" Type="http://schemas.microsoft.com/office/2007/relationships/hdphoto" Target="../media/hdphoto10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10" Type="http://schemas.microsoft.com/office/2007/relationships/hdphoto" Target="../media/hdphoto5.wdp"/><Relationship Id="rId19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Dampak</a:t>
            </a:r>
            <a:r>
              <a:rPr lang="en-US" sz="6000" dirty="0"/>
              <a:t> </a:t>
            </a:r>
            <a:r>
              <a:rPr lang="en-US" sz="6000" dirty="0" err="1"/>
              <a:t>restorasi</a:t>
            </a:r>
            <a:r>
              <a:rPr lang="en-US" sz="6000" dirty="0"/>
              <a:t> mangrove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populasi</a:t>
            </a:r>
            <a:r>
              <a:rPr lang="en-US" sz="6000" dirty="0"/>
              <a:t> </a:t>
            </a:r>
            <a:r>
              <a:rPr lang="en-US" sz="6000" dirty="0" err="1"/>
              <a:t>ikan</a:t>
            </a:r>
            <a:r>
              <a:rPr lang="en-US" sz="6000" dirty="0"/>
              <a:t> dan </a:t>
            </a:r>
            <a:r>
              <a:rPr lang="en-US" sz="6000" dirty="0" err="1"/>
              <a:t>keanakeragaman</a:t>
            </a:r>
            <a:r>
              <a:rPr lang="en-US" sz="6000" dirty="0"/>
              <a:t> di Sulawesi Selatan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B5A39-BBDA-4006-B784-4D7E0E04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4315" y="4871805"/>
            <a:ext cx="3219615" cy="1416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86B9F-B454-4489-9649-FBC17721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6" y="1262020"/>
            <a:ext cx="2973447" cy="1791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97B77-E37B-4363-A042-1D4448BA6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96" y="1776564"/>
            <a:ext cx="4379361" cy="1599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FB0E8-10E7-483B-B94C-F76619000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31" y="3520682"/>
            <a:ext cx="2178162" cy="1543129"/>
          </a:xfrm>
          <a:prstGeom prst="rect">
            <a:avLst/>
          </a:prstGeom>
        </p:spPr>
      </p:pic>
      <p:pic>
        <p:nvPicPr>
          <p:cNvPr id="7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12A7E75B-4286-4E8F-AB80-C2901387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10" y="4871805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400967D7-C0F1-4B12-8B0B-47B6B6BE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CA175BCA-D4FD-4BD0-9F72-B8695C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2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7D8AF-20E2-4C33-BA52-71D062BB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63777"/>
            <a:ext cx="7295390" cy="5292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6E8EE-C66D-4AE9-8BE4-0B235BBAC3D3}"/>
              </a:ext>
            </a:extLst>
          </p:cNvPr>
          <p:cNvSpPr txBox="1"/>
          <p:nvPr/>
        </p:nvSpPr>
        <p:spPr>
          <a:xfrm>
            <a:off x="8116866" y="1363777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Totok</a:t>
            </a:r>
            <a:r>
              <a:rPr lang="en-US" dirty="0"/>
              <a:t>/ </a:t>
            </a:r>
            <a:r>
              <a:rPr lang="en-US" dirty="0" err="1"/>
              <a:t>Berang</a:t>
            </a:r>
            <a:r>
              <a:rPr lang="en-US" dirty="0"/>
              <a:t>  </a:t>
            </a:r>
            <a:r>
              <a:rPr lang="en-US" dirty="0" err="1"/>
              <a:t>Berang</a:t>
            </a:r>
            <a:endParaRPr lang="en-US" dirty="0"/>
          </a:p>
          <a:p>
            <a:r>
              <a:rPr lang="en-US" dirty="0"/>
              <a:t>Cardinal Fish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20BFB-C172-48C9-9DEA-92B9FB89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66" y="2270258"/>
            <a:ext cx="3557392" cy="1960391"/>
          </a:xfrm>
          <a:prstGeom prst="rect">
            <a:avLst/>
          </a:prstGeom>
        </p:spPr>
      </p:pic>
      <p:pic>
        <p:nvPicPr>
          <p:cNvPr id="1026" name="Picture 2" descr="Ryan Photographic - Apogonidae - Cardinalfishes">
            <a:extLst>
              <a:ext uri="{FF2B5EF4-FFF2-40B4-BE49-F238E27FC236}">
                <a16:creationId xmlns:a16="http://schemas.microsoft.com/office/drawing/2014/main" id="{D52E21C9-2FC8-4A47-884F-C3066C40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65" y="4398267"/>
            <a:ext cx="3162323" cy="22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6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654E8-8323-4F7B-9024-D9933F74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7464637" cy="5627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01DFC-502E-4E5C-9CA1-4551B2C835CE}"/>
              </a:ext>
            </a:extLst>
          </p:cNvPr>
          <p:cNvSpPr txBox="1"/>
          <p:nvPr/>
        </p:nvSpPr>
        <p:spPr>
          <a:xfrm>
            <a:off x="8229601" y="1329424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Ikan</a:t>
            </a:r>
            <a:r>
              <a:rPr lang="en-US" sz="2800" dirty="0"/>
              <a:t> Buntal</a:t>
            </a:r>
          </a:p>
        </p:txBody>
      </p:sp>
      <p:pic>
        <p:nvPicPr>
          <p:cNvPr id="9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9B86DF41-6512-475F-B157-3D696423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966" y="2064265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rothron reticularis, Reticulated pufferfish">
            <a:extLst>
              <a:ext uri="{FF2B5EF4-FFF2-40B4-BE49-F238E27FC236}">
                <a16:creationId xmlns:a16="http://schemas.microsoft.com/office/drawing/2014/main" id="{E306D9FF-C2FE-4311-8C24-536A1976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43" y="4283482"/>
            <a:ext cx="2779303" cy="22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04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C65AC-AFC0-4BC5-AB54-4E9BDEB8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4" y="1190561"/>
            <a:ext cx="7646703" cy="5533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9D22A-9A7B-40BC-97EA-FB3CB6AA11B3}"/>
              </a:ext>
            </a:extLst>
          </p:cNvPr>
          <p:cNvSpPr txBox="1"/>
          <p:nvPr/>
        </p:nvSpPr>
        <p:spPr>
          <a:xfrm>
            <a:off x="8004761" y="1290181"/>
            <a:ext cx="39036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Kakap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endParaRPr lang="en-US" sz="3200" dirty="0"/>
          </a:p>
          <a:p>
            <a:r>
              <a:rPr lang="en-US" sz="3200" dirty="0"/>
              <a:t>Blackspot Snapper</a:t>
            </a:r>
          </a:p>
        </p:txBody>
      </p:sp>
      <p:pic>
        <p:nvPicPr>
          <p:cNvPr id="2050" name="Picture 2" descr="Lutjanus fulviflamma - Wikipedia">
            <a:extLst>
              <a:ext uri="{FF2B5EF4-FFF2-40B4-BE49-F238E27FC236}">
                <a16:creationId xmlns:a16="http://schemas.microsoft.com/office/drawing/2014/main" id="{B0365DBC-5C99-462B-BE8D-B3E6E8CE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21" y="4582443"/>
            <a:ext cx="2853578" cy="1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D5FD-93CF-423A-85BE-87D3CEDA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04761" y="2690711"/>
            <a:ext cx="3543482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0D693-2C7E-4CCA-A70A-D00B758B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3" y="1203087"/>
            <a:ext cx="7690280" cy="5441096"/>
          </a:xfrm>
          <a:prstGeom prst="rect">
            <a:avLst/>
          </a:prstGeom>
        </p:spPr>
      </p:pic>
      <p:pic>
        <p:nvPicPr>
          <p:cNvPr id="5122" name="Picture 2" descr="Lencam - Wikipedia bahasa Indonesia, ensiklopedia bebas">
            <a:extLst>
              <a:ext uri="{FF2B5EF4-FFF2-40B4-BE49-F238E27FC236}">
                <a16:creationId xmlns:a16="http://schemas.microsoft.com/office/drawing/2014/main" id="{1268EF62-0DB8-4A36-A075-BE818A51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557" y="4305691"/>
            <a:ext cx="3164910" cy="23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2AE19-3BAE-4420-9492-81617916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42" y="2015263"/>
            <a:ext cx="2871140" cy="212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08D25-57FA-4104-8BC2-76E998F51225}"/>
              </a:ext>
            </a:extLst>
          </p:cNvPr>
          <p:cNvSpPr txBox="1"/>
          <p:nvPr/>
        </p:nvSpPr>
        <p:spPr>
          <a:xfrm>
            <a:off x="8091813" y="1203087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Ikan</a:t>
            </a:r>
            <a:r>
              <a:rPr lang="en-US" sz="3200" dirty="0"/>
              <a:t> </a:t>
            </a:r>
            <a:r>
              <a:rPr lang="en-US" sz="3200" dirty="0" err="1"/>
              <a:t>Katamba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6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3D474-CC77-466E-8A61-D882A980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5" y="1345013"/>
            <a:ext cx="7188812" cy="5398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2A6EF-6797-4D66-8599-C52BD07FE41C}"/>
              </a:ext>
            </a:extLst>
          </p:cNvPr>
          <p:cNvSpPr txBox="1"/>
          <p:nvPr/>
        </p:nvSpPr>
        <p:spPr>
          <a:xfrm>
            <a:off x="7703506" y="1465545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Besing</a:t>
            </a:r>
            <a:r>
              <a:rPr lang="en-US" sz="2800" dirty="0"/>
              <a:t> </a:t>
            </a:r>
            <a:r>
              <a:rPr lang="en-US" sz="2800" dirty="0" err="1"/>
              <a:t>Besing</a:t>
            </a:r>
            <a:endParaRPr lang="en-US" sz="2800" dirty="0"/>
          </a:p>
        </p:txBody>
      </p:sp>
      <p:pic>
        <p:nvPicPr>
          <p:cNvPr id="6146" name="Picture 2" descr="Apogonidae (Cardinalfishes) — My Critter Compendium">
            <a:extLst>
              <a:ext uri="{FF2B5EF4-FFF2-40B4-BE49-F238E27FC236}">
                <a16:creationId xmlns:a16="http://schemas.microsoft.com/office/drawing/2014/main" id="{853C61D9-0BC1-4384-98F9-A056D8FA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31" y="44733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699A-8521-4AF6-9234-CB0F19989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15318" y="2155672"/>
            <a:ext cx="4302822" cy="15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CEC-08C0-473B-B4CF-BDE374B8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2AB2E-DE70-4090-AA94-00F32F4F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152983"/>
            <a:ext cx="7679239" cy="5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5AB14-71E7-446B-B77B-EBF52331E605}"/>
              </a:ext>
            </a:extLst>
          </p:cNvPr>
          <p:cNvSpPr/>
          <p:nvPr/>
        </p:nvSpPr>
        <p:spPr>
          <a:xfrm>
            <a:off x="-1" y="1201661"/>
            <a:ext cx="2030105" cy="5135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84395-C947-4018-9286-208725BE2506}"/>
              </a:ext>
            </a:extLst>
          </p:cNvPr>
          <p:cNvSpPr txBox="1"/>
          <p:nvPr/>
        </p:nvSpPr>
        <p:spPr>
          <a:xfrm>
            <a:off x="2132475" y="5237549"/>
            <a:ext cx="5144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Produsen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19114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3D32B-6B48-4530-BF46-549FB798C580}"/>
              </a:ext>
            </a:extLst>
          </p:cNvPr>
          <p:cNvSpPr/>
          <p:nvPr/>
        </p:nvSpPr>
        <p:spPr>
          <a:xfrm>
            <a:off x="2192055" y="1415441"/>
            <a:ext cx="4659682" cy="52403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14034-9C6C-496D-8EEC-6CC9CCD5FD00}"/>
              </a:ext>
            </a:extLst>
          </p:cNvPr>
          <p:cNvSpPr txBox="1"/>
          <p:nvPr/>
        </p:nvSpPr>
        <p:spPr>
          <a:xfrm>
            <a:off x="6997626" y="3477247"/>
            <a:ext cx="491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Konsumen</a:t>
            </a:r>
            <a:r>
              <a:rPr lang="en-US" sz="4800" dirty="0"/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229350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6BD476-7E39-4021-B330-43C03171396C}"/>
              </a:ext>
            </a:extLst>
          </p:cNvPr>
          <p:cNvSpPr/>
          <p:nvPr/>
        </p:nvSpPr>
        <p:spPr>
          <a:xfrm>
            <a:off x="5874707" y="1146625"/>
            <a:ext cx="3369501" cy="428967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A1BCF-FB86-4935-8C22-68E17041AB9E}"/>
              </a:ext>
            </a:extLst>
          </p:cNvPr>
          <p:cNvSpPr txBox="1"/>
          <p:nvPr/>
        </p:nvSpPr>
        <p:spPr>
          <a:xfrm>
            <a:off x="9390030" y="2052401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Sekunder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897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di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397624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22B07-031A-453F-AF06-7686AC1C285E}"/>
              </a:ext>
            </a:extLst>
          </p:cNvPr>
          <p:cNvSpPr/>
          <p:nvPr/>
        </p:nvSpPr>
        <p:spPr>
          <a:xfrm>
            <a:off x="9118948" y="1565753"/>
            <a:ext cx="3073052" cy="3439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4B399-D648-4A9D-9FDC-9178D884F166}"/>
              </a:ext>
            </a:extLst>
          </p:cNvPr>
          <p:cNvSpPr txBox="1"/>
          <p:nvPr/>
        </p:nvSpPr>
        <p:spPr>
          <a:xfrm>
            <a:off x="9242726" y="5004753"/>
            <a:ext cx="284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Konsumen</a:t>
            </a:r>
            <a:r>
              <a:rPr lang="en-US" sz="4000" dirty="0"/>
              <a:t> </a:t>
            </a:r>
            <a:r>
              <a:rPr lang="en-US" sz="4000" dirty="0" err="1"/>
              <a:t>Tersier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113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9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94799-79BA-44EB-B91C-6788CB938C4C}"/>
              </a:ext>
            </a:extLst>
          </p:cNvPr>
          <p:cNvCxnSpPr>
            <a:cxnSpLocks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77EB2AC-4928-4FE7-9DA4-CC0F745C3672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71F00B62-7895-4439-B6AB-3FA255AD80B2}"/>
              </a:ext>
            </a:extLst>
          </p:cNvPr>
          <p:cNvSpPr/>
          <p:nvPr/>
        </p:nvSpPr>
        <p:spPr>
          <a:xfrm>
            <a:off x="6502041" y="271517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DF5D59E5-2F3A-462A-9022-413DBC3B6AE8}"/>
              </a:ext>
            </a:extLst>
          </p:cNvPr>
          <p:cNvSpPr/>
          <p:nvPr/>
        </p:nvSpPr>
        <p:spPr>
          <a:xfrm>
            <a:off x="6205076" y="700111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C86AA2B-7AFA-4DF2-89D3-4CF9565435B1}"/>
              </a:ext>
            </a:extLst>
          </p:cNvPr>
          <p:cNvSpPr/>
          <p:nvPr/>
        </p:nvSpPr>
        <p:spPr>
          <a:xfrm>
            <a:off x="9535421" y="2191167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7093" cy="1400530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?</a:t>
            </a:r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1" y="2816938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9" y="5294150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41" y="4035265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  <a:endCxn id="1036" idx="1"/>
          </p:cNvCxnSpPr>
          <p:nvPr/>
        </p:nvCxnSpPr>
        <p:spPr>
          <a:xfrm flipV="1">
            <a:off x="3939170" y="3609397"/>
            <a:ext cx="2229851" cy="31288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47D10-524B-41A8-B5C7-763194057FAA}"/>
              </a:ext>
            </a:extLst>
          </p:cNvPr>
          <p:cNvCxnSpPr>
            <a:cxnSpLocks/>
          </p:cNvCxnSpPr>
          <p:nvPr/>
        </p:nvCxnSpPr>
        <p:spPr>
          <a:xfrm flipV="1">
            <a:off x="4178339" y="2214074"/>
            <a:ext cx="2018588" cy="163101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3DF22-FC87-4F2B-81F0-472D7C7AE6EA}"/>
              </a:ext>
            </a:extLst>
          </p:cNvPr>
          <p:cNvCxnSpPr>
            <a:cxnSpLocks/>
          </p:cNvCxnSpPr>
          <p:nvPr/>
        </p:nvCxnSpPr>
        <p:spPr>
          <a:xfrm>
            <a:off x="4091804" y="2064332"/>
            <a:ext cx="1962411" cy="16230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3ABAA4-F7DA-47B7-9283-D0D1FAB6D55A}"/>
              </a:ext>
            </a:extLst>
          </p:cNvPr>
          <p:cNvCxnSpPr>
            <a:cxnSpLocks/>
            <a:endCxn id="1036" idx="1"/>
          </p:cNvCxnSpPr>
          <p:nvPr/>
        </p:nvCxnSpPr>
        <p:spPr>
          <a:xfrm>
            <a:off x="4091772" y="2331804"/>
            <a:ext cx="2077249" cy="1277593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5884FC-A37D-42E5-A5FC-5DD8689ED9D1}"/>
              </a:ext>
            </a:extLst>
          </p:cNvPr>
          <p:cNvCxnSpPr>
            <a:cxnSpLocks/>
          </p:cNvCxnSpPr>
          <p:nvPr/>
        </p:nvCxnSpPr>
        <p:spPr>
          <a:xfrm flipV="1">
            <a:off x="4503692" y="3678809"/>
            <a:ext cx="1855275" cy="142240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67C923-2CBB-4AF4-B1BA-5E90E7163F6C}"/>
              </a:ext>
            </a:extLst>
          </p:cNvPr>
          <p:cNvCxnSpPr>
            <a:cxnSpLocks/>
          </p:cNvCxnSpPr>
          <p:nvPr/>
        </p:nvCxnSpPr>
        <p:spPr>
          <a:xfrm flipV="1">
            <a:off x="4516730" y="2133300"/>
            <a:ext cx="2040053" cy="267947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0253A-822A-446E-80BB-CF4F4D61F61D}"/>
              </a:ext>
            </a:extLst>
          </p:cNvPr>
          <p:cNvCxnSpPr>
            <a:cxnSpLocks/>
          </p:cNvCxnSpPr>
          <p:nvPr/>
        </p:nvCxnSpPr>
        <p:spPr>
          <a:xfrm>
            <a:off x="1113980" y="3634058"/>
            <a:ext cx="1537350" cy="11277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F08E9-8A34-448A-9ADC-5BF9BC96122F}"/>
              </a:ext>
            </a:extLst>
          </p:cNvPr>
          <p:cNvCxnSpPr>
            <a:cxnSpLocks/>
          </p:cNvCxnSpPr>
          <p:nvPr/>
        </p:nvCxnSpPr>
        <p:spPr>
          <a:xfrm>
            <a:off x="1100104" y="4051225"/>
            <a:ext cx="1307352" cy="828135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7C1025-0A6E-4B57-A56D-D911A4924303}"/>
              </a:ext>
            </a:extLst>
          </p:cNvPr>
          <p:cNvCxnSpPr>
            <a:cxnSpLocks/>
          </p:cNvCxnSpPr>
          <p:nvPr/>
        </p:nvCxnSpPr>
        <p:spPr>
          <a:xfrm flipV="1">
            <a:off x="1167866" y="2165018"/>
            <a:ext cx="974281" cy="1269141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gae Clipart PNG Images, Red Algae Alga Seaweed Bottom, Coral, White,  Cartoon PNG Image For Free Download">
            <a:extLst>
              <a:ext uri="{FF2B5EF4-FFF2-40B4-BE49-F238E27FC236}">
                <a16:creationId xmlns:a16="http://schemas.microsoft.com/office/drawing/2014/main" id="{7DE6972B-A99B-4727-B260-031228E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604" b="94340" l="5063" r="91139">
                        <a14:foregroundMark x1="19409" y1="23585" x2="19409" y2="23585"/>
                        <a14:foregroundMark x1="17300" y1="21226" x2="17300" y2="21226"/>
                        <a14:foregroundMark x1="36287" y1="9906" x2="36287" y2="9906"/>
                        <a14:foregroundMark x1="36287" y1="7075" x2="36287" y2="7075"/>
                        <a14:foregroundMark x1="8861" y1="58491" x2="8861" y2="58491"/>
                        <a14:foregroundMark x1="5907" y1="54717" x2="5907" y2="54717"/>
                        <a14:foregroundMark x1="47257" y1="89151" x2="47257" y2="89151"/>
                        <a14:foregroundMark x1="51899" y1="88208" x2="51899" y2="88208"/>
                        <a14:foregroundMark x1="50633" y1="94811" x2="50633" y2="94811"/>
                        <a14:foregroundMark x1="91139" y1="31604" x2="91139" y2="31604"/>
                        <a14:backgroundMark x1="26582" y1="39623" x2="26582" y2="39623"/>
                        <a14:backgroundMark x1="29114" y1="25943" x2="29114" y2="25943"/>
                        <a14:backgroundMark x1="20253" y1="39151" x2="20253" y2="39151"/>
                        <a14:backgroundMark x1="39241" y1="66509" x2="39241" y2="66509"/>
                        <a14:backgroundMark x1="37975" y1="74528" x2="37975" y2="74528"/>
                        <a14:backgroundMark x1="36709" y1="74528" x2="36709" y2="74528"/>
                        <a14:backgroundMark x1="47257" y1="72170" x2="47257" y2="72170"/>
                        <a14:backgroundMark x1="49367" y1="82075" x2="49367" y2="82075"/>
                        <a14:backgroundMark x1="62025" y1="58491" x2="62025" y2="58491"/>
                        <a14:backgroundMark x1="78481" y1="39623" x2="78481" y2="39623"/>
                        <a14:backgroundMark x1="57806" y1="68868" x2="57806" y2="68868"/>
                        <a14:backgroundMark x1="67089" y1="57075" x2="67089" y2="57075"/>
                        <a14:backgroundMark x1="43038" y1="45755" x2="43038" y2="45755"/>
                        <a14:backgroundMark x1="52321" y1="67925" x2="52321" y2="67925"/>
                        <a14:backgroundMark x1="51055" y1="65094" x2="51055" y2="65094"/>
                        <a14:backgroundMark x1="48523" y1="28302" x2="48523" y2="28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" y="4679690"/>
            <a:ext cx="1552636" cy="13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grove Clipart Images | Free Download | PNG Transparent Background -  Pngtree">
            <a:extLst>
              <a:ext uri="{FF2B5EF4-FFF2-40B4-BE49-F238E27FC236}">
                <a16:creationId xmlns:a16="http://schemas.microsoft.com/office/drawing/2014/main" id="{1E2AFCF5-3620-4AA5-8580-546AD03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4000" y1="30222" x2="24000" y2="30222"/>
                        <a14:foregroundMark x1="21333" y1="35111" x2="21333" y2="35111"/>
                        <a14:foregroundMark x1="21778" y1="40000" x2="21778" y2="40000"/>
                        <a14:foregroundMark x1="26667" y1="44889" x2="26667" y2="44889"/>
                        <a14:foregroundMark x1="54667" y1="12889" x2="54667" y2="12889"/>
                        <a14:foregroundMark x1="79556" y1="27556" x2="79556" y2="27556"/>
                        <a14:foregroundMark x1="72000" y1="39556" x2="72000" y2="39556"/>
                        <a14:foregroundMark x1="37333" y1="20889" x2="37333" y2="20889"/>
                        <a14:foregroundMark x1="36444" y1="28444" x2="36444" y2="28444"/>
                        <a14:foregroundMark x1="43556" y1="26222" x2="43556" y2="26222"/>
                        <a14:foregroundMark x1="32000" y1="33333" x2="32000" y2="33333"/>
                        <a14:foregroundMark x1="34222" y1="40444" x2="34222" y2="40444"/>
                        <a14:foregroundMark x1="39556" y1="41778" x2="39556" y2="41778"/>
                        <a14:foregroundMark x1="49333" y1="26667" x2="49333" y2="26667"/>
                        <a14:foregroundMark x1="53333" y1="20000" x2="53333" y2="20000"/>
                        <a14:foregroundMark x1="62667" y1="18222" x2="62667" y2="18222"/>
                        <a14:foregroundMark x1="61333" y1="24444" x2="61333" y2="24444"/>
                        <a14:foregroundMark x1="67556" y1="26667" x2="67556" y2="26667"/>
                        <a14:foregroundMark x1="58667" y1="39111" x2="58667" y2="39111"/>
                        <a14:backgroundMark x1="46667" y1="43556" x2="46667" y2="43556"/>
                        <a14:backgroundMark x1="34667" y1="36000" x2="34667" y2="36000"/>
                        <a14:backgroundMark x1="36000" y1="43556" x2="36000" y2="43556"/>
                        <a14:backgroundMark x1="43111" y1="34667" x2="43111" y2="34667"/>
                        <a14:backgroundMark x1="52889" y1="32444" x2="52889" y2="32444"/>
                        <a14:backgroundMark x1="47111" y1="33778" x2="47111" y2="33778"/>
                        <a14:backgroundMark x1="64444" y1="36000" x2="64444" y2="36000"/>
                        <a14:backgroundMark x1="59556" y1="22667" x2="59556" y2="22667"/>
                        <a14:backgroundMark x1="44444" y1="70222" x2="44444" y2="70222"/>
                        <a14:backgroundMark x1="35556" y1="72000" x2="35556" y2="72000"/>
                        <a14:backgroundMark x1="48000" y1="61333" x2="48000" y2="61333"/>
                        <a14:backgroundMark x1="53778" y1="64000" x2="53778" y2="64000"/>
                        <a14:backgroundMark x1="72444" y1="69778" x2="72444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8" y="1093511"/>
            <a:ext cx="1713263" cy="17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20AC56-02C2-4A97-A08B-0DF1FF1D621B}"/>
              </a:ext>
            </a:extLst>
          </p:cNvPr>
          <p:cNvCxnSpPr>
            <a:cxnSpLocks/>
            <a:endCxn id="1046" idx="1"/>
          </p:cNvCxnSpPr>
          <p:nvPr/>
        </p:nvCxnSpPr>
        <p:spPr>
          <a:xfrm>
            <a:off x="1304778" y="1932756"/>
            <a:ext cx="675586" cy="11964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9EABF0-98C9-49B1-B11E-EA80B206AE1D}"/>
              </a:ext>
            </a:extLst>
          </p:cNvPr>
          <p:cNvCxnSpPr>
            <a:cxnSpLocks/>
          </p:cNvCxnSpPr>
          <p:nvPr/>
        </p:nvCxnSpPr>
        <p:spPr>
          <a:xfrm>
            <a:off x="1283049" y="2662199"/>
            <a:ext cx="1519513" cy="989886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AF350F-FC31-4D64-9A99-501CB43ED9F7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1442851" y="5540899"/>
            <a:ext cx="3239948" cy="46080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B259A-AE7A-4D08-9DC3-0944CE396099}"/>
              </a:ext>
            </a:extLst>
          </p:cNvPr>
          <p:cNvCxnSpPr>
            <a:cxnSpLocks/>
          </p:cNvCxnSpPr>
          <p:nvPr/>
        </p:nvCxnSpPr>
        <p:spPr>
          <a:xfrm>
            <a:off x="8012381" y="1983506"/>
            <a:ext cx="1440792" cy="890987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0FA36-E023-4268-8C13-305130F356A7}"/>
              </a:ext>
            </a:extLst>
          </p:cNvPr>
          <p:cNvCxnSpPr>
            <a:cxnSpLocks/>
            <a:stCxn id="1040" idx="3"/>
          </p:cNvCxnSpPr>
          <p:nvPr/>
        </p:nvCxnSpPr>
        <p:spPr>
          <a:xfrm flipV="1">
            <a:off x="6672799" y="4368456"/>
            <a:ext cx="3180060" cy="1633250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9F28A5-3D02-41EC-8901-07E1F7DF7C12}"/>
              </a:ext>
            </a:extLst>
          </p:cNvPr>
          <p:cNvCxnSpPr>
            <a:cxnSpLocks/>
          </p:cNvCxnSpPr>
          <p:nvPr/>
        </p:nvCxnSpPr>
        <p:spPr>
          <a:xfrm flipV="1">
            <a:off x="8448616" y="3922286"/>
            <a:ext cx="1095198" cy="45949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07DBF6B-552F-4606-8176-203265278E4E}"/>
              </a:ext>
            </a:extLst>
          </p:cNvPr>
          <p:cNvSpPr/>
          <p:nvPr/>
        </p:nvSpPr>
        <p:spPr>
          <a:xfrm>
            <a:off x="2228587" y="2800765"/>
            <a:ext cx="2428673" cy="1997719"/>
          </a:xfrm>
          <a:prstGeom prst="mathMultiply">
            <a:avLst>
              <a:gd name="adj1" fmla="val 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D238-02F0-43FB-91A6-8F44AB6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Keanakeragaman</a:t>
            </a:r>
            <a:r>
              <a:rPr lang="en-US" dirty="0"/>
              <a:t> di mangrove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983312-81C4-45B7-AAF8-B88B078A7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036" y="1140456"/>
            <a:ext cx="7769055" cy="54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C4CB-5B33-414E-87B5-AFDCE6D0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can save </a:t>
            </a:r>
            <a:r>
              <a:rPr lang="en-US" dirty="0" err="1"/>
              <a:t>ikan</a:t>
            </a:r>
            <a:r>
              <a:rPr lang="en-US" dirty="0"/>
              <a:t> and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A855-BF65-4AA0-9E24-611CA5A9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0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BACE4-8490-4B48-B459-B123AF05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716C5-E9C9-407C-964A-3F3A149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48" y="517259"/>
            <a:ext cx="8279704" cy="58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14DF-5E37-4E61-9AB7-06DADEB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38333-5B51-42A9-A97A-918242C0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9" y="1853248"/>
            <a:ext cx="7074076" cy="4823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D074-BC3B-4D6F-8957-56103FB023F3}"/>
              </a:ext>
            </a:extLst>
          </p:cNvPr>
          <p:cNvSpPr txBox="1"/>
          <p:nvPr/>
        </p:nvSpPr>
        <p:spPr>
          <a:xfrm>
            <a:off x="566257" y="3253778"/>
            <a:ext cx="20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5A1A-2E0C-406B-853F-186869044242}"/>
              </a:ext>
            </a:extLst>
          </p:cNvPr>
          <p:cNvSpPr txBox="1"/>
          <p:nvPr/>
        </p:nvSpPr>
        <p:spPr>
          <a:xfrm>
            <a:off x="622896" y="5204953"/>
            <a:ext cx="18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8329-ECA6-4923-A81E-555CFBF3BFA0}"/>
              </a:ext>
            </a:extLst>
          </p:cNvPr>
          <p:cNvSpPr txBox="1"/>
          <p:nvPr/>
        </p:nvSpPr>
        <p:spPr>
          <a:xfrm>
            <a:off x="4346532" y="1483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05357-E457-48B1-A4D1-C0783A526F51}"/>
              </a:ext>
            </a:extLst>
          </p:cNvPr>
          <p:cNvSpPr txBox="1"/>
          <p:nvPr/>
        </p:nvSpPr>
        <p:spPr>
          <a:xfrm>
            <a:off x="9678465" y="5481951"/>
            <a:ext cx="19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keanakeragam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37EC-BADA-4D00-BD1C-6575848B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keanakeragaman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59EB-A97F-4FB1-B4B1-499963A3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6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D1D-549D-40DD-81D0-9A12DB74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1026" name="Picture 2" descr="Fish Babies Stock Illustrations – 546 Fish Babies Stock Illustrations,  Vectors &amp; Clipart - Dreamstime">
            <a:extLst>
              <a:ext uri="{FF2B5EF4-FFF2-40B4-BE49-F238E27FC236}">
                <a16:creationId xmlns:a16="http://schemas.microsoft.com/office/drawing/2014/main" id="{5A5C4BE7-6F50-49F4-B0BA-DBE84D0D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6" y="2314568"/>
            <a:ext cx="3015623" cy="30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2E12C-6B9F-46A7-9445-C0F45A9E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34" y="2314568"/>
            <a:ext cx="3743531" cy="3015623"/>
          </a:xfrm>
          <a:prstGeom prst="rect">
            <a:avLst/>
          </a:prstGeom>
        </p:spPr>
      </p:pic>
      <p:pic>
        <p:nvPicPr>
          <p:cNvPr id="1028" name="Picture 4" descr="Small Fish Eating Big Fish Stock Vector Illustration and Royalty Free Small Fish  Eating Big Fish Clipart">
            <a:extLst>
              <a:ext uri="{FF2B5EF4-FFF2-40B4-BE49-F238E27FC236}">
                <a16:creationId xmlns:a16="http://schemas.microsoft.com/office/drawing/2014/main" id="{A0147764-972C-4710-BFF2-9D437569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95" y="2316792"/>
            <a:ext cx="3013399" cy="3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D2EFC-B6B0-46CC-9800-50EBDB6969A9}"/>
              </a:ext>
            </a:extLst>
          </p:cNvPr>
          <p:cNvSpPr txBox="1"/>
          <p:nvPr/>
        </p:nvSpPr>
        <p:spPr>
          <a:xfrm>
            <a:off x="401237" y="5606845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73DF9-A4D6-4E20-A3B6-F5057DFE9813}"/>
              </a:ext>
            </a:extLst>
          </p:cNvPr>
          <p:cNvSpPr txBox="1"/>
          <p:nvPr/>
        </p:nvSpPr>
        <p:spPr>
          <a:xfrm>
            <a:off x="4224235" y="5606845"/>
            <a:ext cx="390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 dan </a:t>
            </a:r>
            <a:r>
              <a:rPr lang="en-US" dirty="0" err="1"/>
              <a:t>badai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18F3-DBF1-4F88-93DF-A050CD90E701}"/>
              </a:ext>
            </a:extLst>
          </p:cNvPr>
          <p:cNvSpPr txBox="1"/>
          <p:nvPr/>
        </p:nvSpPr>
        <p:spPr>
          <a:xfrm>
            <a:off x="9141788" y="57453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makanan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4EA1-0989-463D-AD6F-F94DB4FA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D9B3-B92D-4C3B-995C-8E91EE4E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mangroves help fish populations and biodiversity on </a:t>
            </a:r>
            <a:r>
              <a:rPr lang="en-US" dirty="0" err="1"/>
              <a:t>pulau</a:t>
            </a:r>
            <a:r>
              <a:rPr lang="en-US" dirty="0"/>
              <a:t> Tanakeke?</a:t>
            </a:r>
          </a:p>
          <a:p>
            <a:r>
              <a:rPr lang="en-US" dirty="0"/>
              <a:t>Does replanted mangroves also help fish populations</a:t>
            </a:r>
          </a:p>
          <a:p>
            <a:endParaRPr lang="en-US" dirty="0"/>
          </a:p>
          <a:p>
            <a:r>
              <a:rPr lang="en-US" dirty="0"/>
              <a:t>TRANSLATE:</a:t>
            </a:r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memanfaat</a:t>
            </a:r>
            <a:r>
              <a:rPr lang="en-US" dirty="0"/>
              <a:t> </a:t>
            </a:r>
            <a:r>
              <a:rPr lang="en-US" dirty="0" err="1"/>
              <a:t>poblasi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keanakeragaman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yang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juga?</a:t>
            </a:r>
          </a:p>
        </p:txBody>
      </p:sp>
    </p:spTree>
    <p:extLst>
      <p:ext uri="{BB962C8B-B14F-4D97-AF65-F5344CB8AC3E}">
        <p14:creationId xmlns:p14="http://schemas.microsoft.com/office/powerpoint/2010/main" val="361083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6DAD-C536-444E-8C69-442053F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0A8D-9BD9-43C6-862C-CE8C6DE2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C9A6A-3AB1-4DA4-BCFA-C3DFBA8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91190" y="2609636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Lokasi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365784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687176" y="5521964"/>
            <a:ext cx="170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HUTAN ALAMI</a:t>
            </a:r>
          </a:p>
          <a:p>
            <a:r>
              <a:rPr lang="en-US" b="1" dirty="0">
                <a:solidFill>
                  <a:schemeClr val="bg1"/>
                </a:solidFill>
              </a:rPr>
              <a:t>DIHANCUR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805E-C727-433D-8027-0FEA5F12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91" y="1166117"/>
            <a:ext cx="5527953" cy="396068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91F24C-94E9-45C0-BB6E-919E78F46630}"/>
              </a:ext>
            </a:extLst>
          </p:cNvPr>
          <p:cNvSpPr/>
          <p:nvPr/>
        </p:nvSpPr>
        <p:spPr>
          <a:xfrm rot="19858463">
            <a:off x="8936537" y="3123078"/>
            <a:ext cx="624501" cy="4072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B96A00-6221-4077-A943-0D785F8EBE38}"/>
              </a:ext>
            </a:extLst>
          </p:cNvPr>
          <p:cNvSpPr/>
          <p:nvPr/>
        </p:nvSpPr>
        <p:spPr>
          <a:xfrm rot="19838248">
            <a:off x="8745619" y="2965842"/>
            <a:ext cx="668856" cy="1473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C0F27F-F2C0-4005-9F00-3222BB323479}"/>
              </a:ext>
            </a:extLst>
          </p:cNvPr>
          <p:cNvSpPr/>
          <p:nvPr/>
        </p:nvSpPr>
        <p:spPr>
          <a:xfrm rot="4118148">
            <a:off x="9020401" y="2013008"/>
            <a:ext cx="456773" cy="5121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AA59-C9EE-463A-BDDF-9F87943A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B26-EA56-4682-AB99-195B2BC6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mengumpulkan</a:t>
            </a:r>
            <a:r>
              <a:rPr lang="en-US" dirty="0"/>
              <a:t> data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8 </a:t>
            </a:r>
            <a:r>
              <a:rPr lang="en-US" dirty="0" err="1"/>
              <a:t>bulan</a:t>
            </a:r>
            <a:endParaRPr lang="en-US" dirty="0"/>
          </a:p>
          <a:p>
            <a:pPr lvl="1"/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februari</a:t>
            </a:r>
            <a:endParaRPr lang="en-US" dirty="0"/>
          </a:p>
          <a:p>
            <a:pPr lvl="1"/>
            <a:r>
              <a:rPr lang="en-US" dirty="0"/>
              <a:t>18 jam video per </a:t>
            </a:r>
            <a:r>
              <a:rPr lang="en-US" dirty="0" err="1"/>
              <a:t>bulan</a:t>
            </a:r>
            <a:endParaRPr lang="en-US" dirty="0"/>
          </a:p>
          <a:p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menemukkan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28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ular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kepiting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1051</TotalTime>
  <Words>971</Words>
  <Application>Microsoft Office PowerPoint</Application>
  <PresentationFormat>Widescreen</PresentationFormat>
  <Paragraphs>149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Dampak restorasi mangrove untuk populasi ikan dan keanakeragaman di Sulawesi Selatan</vt:lpstr>
      <vt:lpstr>Hutan Bakau di Indonesia</vt:lpstr>
      <vt:lpstr>Manfaat Hutan bakau untuk manusia</vt:lpstr>
      <vt:lpstr>Apa itu keanakeragaman?</vt:lpstr>
      <vt:lpstr>Manfaat Hutan bakau untuk ikan</vt:lpstr>
      <vt:lpstr>Pertanyaan Riset</vt:lpstr>
      <vt:lpstr>Metode Riset</vt:lpstr>
      <vt:lpstr>Lokasi</vt:lpstr>
      <vt:lpstr>Hasil Riset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Spesies apa saja ditemukan?</vt:lpstr>
      <vt:lpstr>Jumlah ikan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Kenapa ikan kecil penting untuk kita?</vt:lpstr>
      <vt:lpstr>Keanakeragaman di mangrove</vt:lpstr>
      <vt:lpstr>Hutan bakau can save ikan and us</vt:lpstr>
      <vt:lpstr>PowerPoint Presentation</vt:lpstr>
      <vt:lpstr>PowerPoint Presentation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60</cp:revision>
  <dcterms:created xsi:type="dcterms:W3CDTF">2024-06-11T00:22:12Z</dcterms:created>
  <dcterms:modified xsi:type="dcterms:W3CDTF">2024-09-06T02:16:17Z</dcterms:modified>
</cp:coreProperties>
</file>